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ordita" pitchFamily="2" charset="77"/>
      <p:regular r:id="rId27"/>
    </p:embeddedFont>
    <p:embeddedFont>
      <p:font typeface="Gordita Bold" pitchFamily="2" charset="77"/>
      <p:regular r:id="rId28"/>
      <p:bold r:id="rId29"/>
    </p:embeddedFont>
    <p:embeddedFont>
      <p:font typeface="Martel Bold" pitchFamily="2" charset="77"/>
      <p:regular r:id="rId30"/>
      <p:bold r:id="rId31"/>
    </p:embeddedFont>
    <p:embeddedFont>
      <p:font typeface="Martel Heavy" pitchFamily="2" charset="77"/>
      <p:regular r:id="rId32"/>
      <p:bold r:id="rId33"/>
    </p:embeddedFont>
    <p:embeddedFont>
      <p:font typeface="Montserrat Bold" pitchFamily="2" charset="77"/>
      <p:regular r:id="rId34"/>
      <p:bold r:id="rId35"/>
    </p:embeddedFont>
    <p:embeddedFont>
      <p:font typeface="Montserrat Semi-Bold" pitchFamily="2" charset="77"/>
      <p:regular r:id="rId36"/>
      <p:bold r:id="rId37"/>
    </p:embeddedFont>
    <p:embeddedFont>
      <p:font typeface="Public Sans" pitchFamily="2" charset="77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86" autoAdjust="0"/>
  </p:normalViewPr>
  <p:slideViewPr>
    <p:cSldViewPr>
      <p:cViewPr varScale="1">
        <p:scale>
          <a:sx n="68" d="100"/>
          <a:sy n="68" d="100"/>
        </p:scale>
        <p:origin x="4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Add scope images </a:t>
            </a:r>
          </a:p>
          <a:p>
            <a:r>
              <a:rPr lang="en-US"/>
              <a:t>Details fo STOP intubation </a:t>
            </a:r>
          </a:p>
          <a:p>
            <a:endParaRPr lang="en-US"/>
          </a:p>
          <a:p>
            <a:r>
              <a:rPr lang="en-US"/>
              <a:t>- Patient taken to theatre. Plan with ENT and anaesthetic consultants. Scrubbed ENT - LA applied to around  potential site of tracheotomy </a:t>
            </a:r>
          </a:p>
          <a:p>
            <a:endParaRPr lang="en-US"/>
          </a:p>
          <a:p>
            <a:r>
              <a:rPr lang="en-US"/>
              <a:t>Plan with ENT and anaesthetics – Awake fibreoptic intubation in theatre (nasal approach) </a:t>
            </a:r>
          </a:p>
          <a:p>
            <a:r>
              <a:rPr lang="en-US"/>
              <a:t>ENT consultant and SpR scrubbed in theatre</a:t>
            </a:r>
          </a:p>
          <a:p>
            <a:r>
              <a:rPr lang="en-US"/>
              <a:t>Sedation: Midazolam 1mg and remifentanil minto TCI ng/ml – CET 1 </a:t>
            </a:r>
          </a:p>
          <a:p>
            <a:r>
              <a:rPr lang="en-US"/>
              <a:t>Other medication: Glycopyrolate 200mcg </a:t>
            </a:r>
          </a:p>
          <a:p>
            <a:r>
              <a:rPr lang="en-US"/>
              <a:t>THRIVE 70L 100%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Topicalization - 6 sprays 10mg/spray lidocaine in nostril and repeat 6 sprays in oropharynx </a:t>
            </a:r>
          </a:p>
          <a:p>
            <a:r>
              <a:rPr lang="en-US"/>
              <a:t>Some bleeding form nostril </a:t>
            </a:r>
          </a:p>
          <a:p>
            <a:r>
              <a:rPr lang="en-US"/>
              <a:t>Almost asphyxiated when spraying oropharynx so not repeated </a:t>
            </a:r>
          </a:p>
          <a:p>
            <a:r>
              <a:rPr lang="en-US"/>
              <a:t>Difficult anatomy ++ soft tissue undifferentiated </a:t>
            </a:r>
          </a:p>
          <a:p>
            <a:r>
              <a:rPr lang="en-US"/>
              <a:t>Copious secretions ++ yanker and suction catheter passed to clear and help views </a:t>
            </a:r>
          </a:p>
          <a:p>
            <a:r>
              <a:rPr lang="en-US"/>
              <a:t>Intubation start 06:25, propofol and rocuronium @ 06:40</a:t>
            </a:r>
          </a:p>
          <a:p>
            <a:r>
              <a:rPr lang="en-US"/>
              <a:t>CT 07:00…. ICU 07:40 </a:t>
            </a:r>
          </a:p>
          <a:p>
            <a:r>
              <a:rPr lang="en-US"/>
              <a:t>ETCO2 9.0 when ET tube in pace (size 6) reinforced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Add scope images </a:t>
            </a:r>
          </a:p>
          <a:p>
            <a:r>
              <a:rPr lang="en-US"/>
              <a:t>Details fo STOP intubation </a:t>
            </a:r>
          </a:p>
          <a:p>
            <a:endParaRPr lang="en-US"/>
          </a:p>
          <a:p>
            <a:r>
              <a:rPr lang="en-US"/>
              <a:t>- Patient taken to theatre. Plan with ENT and anaesthetic consultants. Scrubbed ENT - LA applied to around  potential site of tracheotomy </a:t>
            </a:r>
          </a:p>
          <a:p>
            <a:endParaRPr lang="en-US"/>
          </a:p>
          <a:p>
            <a:r>
              <a:rPr lang="en-US"/>
              <a:t>Plan with ENT and anaesthetics – Awake fibreoptic intubation in theatre (nasal approach) </a:t>
            </a:r>
          </a:p>
          <a:p>
            <a:r>
              <a:rPr lang="en-US"/>
              <a:t>ENT consultant and SpR scrubbed in theatre</a:t>
            </a:r>
          </a:p>
          <a:p>
            <a:r>
              <a:rPr lang="en-US"/>
              <a:t>Sedation: Midazolam 1mg and remifentanil minto TCI ng/ml – CET 1 </a:t>
            </a:r>
          </a:p>
          <a:p>
            <a:r>
              <a:rPr lang="en-US"/>
              <a:t>Other medication: Glycopyrolate 200mcg </a:t>
            </a:r>
          </a:p>
          <a:p>
            <a:r>
              <a:rPr lang="en-US"/>
              <a:t>THRIVE 70L 100%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Topicalization - 6 sprays 10mg/spray lidocaine in nostril and repeat 6 sprays in oropharynx </a:t>
            </a:r>
          </a:p>
          <a:p>
            <a:r>
              <a:rPr lang="en-US"/>
              <a:t>Some bleeding form nostril </a:t>
            </a:r>
          </a:p>
          <a:p>
            <a:r>
              <a:rPr lang="en-US"/>
              <a:t>Almost asphyxiated when spraying oropharynx so not repeated </a:t>
            </a:r>
          </a:p>
          <a:p>
            <a:r>
              <a:rPr lang="en-US"/>
              <a:t>Difficult anatomy ++ soft tissue undifferentiated </a:t>
            </a:r>
          </a:p>
          <a:p>
            <a:r>
              <a:rPr lang="en-US"/>
              <a:t>Copious secretions ++ yanker and suction catheter passed to clear and help views </a:t>
            </a:r>
          </a:p>
          <a:p>
            <a:r>
              <a:rPr lang="en-US"/>
              <a:t>Intubation start 06:25, propofol and rocuronium @ 06:40</a:t>
            </a:r>
          </a:p>
          <a:p>
            <a:r>
              <a:rPr lang="en-US"/>
              <a:t>CT 07:00…. ICU 07:40 </a:t>
            </a:r>
          </a:p>
          <a:p>
            <a:r>
              <a:rPr lang="en-US"/>
              <a:t>ETCO2 9.0 when ET tube in pace (size 6) reinforced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12918"/>
            <a:ext cx="16753909" cy="514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6999" b="1">
                <a:solidFill>
                  <a:srgbClr val="FBF6F1"/>
                </a:solidFill>
                <a:latin typeface="Martel Bold"/>
                <a:ea typeface="Martel Bold"/>
                <a:cs typeface="Martel Bold"/>
                <a:sym typeface="Martel Bold"/>
              </a:rPr>
              <a:t>The anticipated difficult airway; </a:t>
            </a:r>
          </a:p>
          <a:p>
            <a:pPr algn="l">
              <a:lnSpc>
                <a:spcPts val="6719"/>
              </a:lnSpc>
            </a:pPr>
            <a:r>
              <a:rPr lang="en-US" sz="6999" b="1">
                <a:solidFill>
                  <a:srgbClr val="FBF6F1"/>
                </a:solidFill>
                <a:latin typeface="Martel Bold"/>
                <a:ea typeface="Martel Bold"/>
                <a:cs typeface="Martel Bold"/>
                <a:sym typeface="Martel Bold"/>
              </a:rPr>
              <a:t>how exposure and training in awake fibreoptic techniques are becoming increasingly difficult to attain in district general hospitals. </a:t>
            </a:r>
          </a:p>
          <a:p>
            <a:pPr algn="l">
              <a:lnSpc>
                <a:spcPts val="6719"/>
              </a:lnSpc>
            </a:pPr>
            <a:endParaRPr lang="en-US" sz="6999" b="1">
              <a:solidFill>
                <a:srgbClr val="FBF6F1"/>
              </a:solidFill>
              <a:latin typeface="Martel Bold"/>
              <a:ea typeface="Martel Bold"/>
              <a:cs typeface="Martel Bold"/>
              <a:sym typeface="Martel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14450" y="7241562"/>
            <a:ext cx="10699756" cy="246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999" b="1" dirty="0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Presenter -Rhiannon Harling (CT3)</a:t>
            </a:r>
          </a:p>
          <a:p>
            <a:pPr algn="l">
              <a:lnSpc>
                <a:spcPts val="3839"/>
              </a:lnSpc>
            </a:pPr>
            <a:r>
              <a:rPr lang="en-US" sz="3999" b="1" dirty="0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C0-author - Kate Brown (CT3)</a:t>
            </a:r>
          </a:p>
          <a:p>
            <a:pPr algn="l">
              <a:lnSpc>
                <a:spcPts val="3839"/>
              </a:lnSpc>
            </a:pPr>
            <a:r>
              <a:rPr lang="en-US" sz="3999" b="1" dirty="0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Consultant – </a:t>
            </a:r>
            <a:r>
              <a:rPr lang="en-US" sz="3999" b="1" dirty="0" err="1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M.Bretland</a:t>
            </a:r>
            <a:endParaRPr lang="en-US" sz="3999" b="1" dirty="0">
              <a:solidFill>
                <a:srgbClr val="FBF6F1"/>
              </a:solidFill>
              <a:latin typeface="Martel Heavy"/>
              <a:ea typeface="Martel Heavy"/>
              <a:cs typeface="Martel Heavy"/>
              <a:sym typeface="Martel Heavy"/>
            </a:endParaRPr>
          </a:p>
          <a:p>
            <a:pPr algn="l">
              <a:lnSpc>
                <a:spcPts val="3839"/>
              </a:lnSpc>
            </a:pPr>
            <a:endParaRPr lang="en-US" sz="3999" b="1" dirty="0">
              <a:solidFill>
                <a:srgbClr val="FBF6F1"/>
              </a:solidFill>
              <a:latin typeface="Martel Heavy"/>
              <a:ea typeface="Martel Heavy"/>
              <a:cs typeface="Martel Heavy"/>
              <a:sym typeface="Martel Heavy"/>
            </a:endParaRPr>
          </a:p>
          <a:p>
            <a:pPr algn="l">
              <a:lnSpc>
                <a:spcPts val="3839"/>
              </a:lnSpc>
            </a:pPr>
            <a:r>
              <a:rPr lang="en-US" sz="3999" b="1" dirty="0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Princess of Wales Hospital (Bridgend)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35" y="3030054"/>
            <a:ext cx="6302993" cy="63979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98" y="2989596"/>
            <a:ext cx="6347599" cy="64789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140268" y="3051618"/>
            <a:ext cx="587188" cy="5871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405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63504" y="704160"/>
            <a:ext cx="16652750" cy="207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69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Last time performed an ATI </a:t>
            </a:r>
          </a:p>
          <a:p>
            <a:pPr algn="l">
              <a:lnSpc>
                <a:spcPts val="8119"/>
              </a:lnSpc>
            </a:pPr>
            <a:endParaRPr lang="en-US" sz="6999" b="1">
              <a:solidFill>
                <a:srgbClr val="94AB6F"/>
              </a:solidFill>
              <a:latin typeface="Martel Heavy"/>
              <a:ea typeface="Martel Heavy"/>
              <a:cs typeface="Martel Heavy"/>
              <a:sym typeface="Martel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852550" y="2774962"/>
            <a:ext cx="1742926" cy="516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3"/>
              </a:lnSpc>
            </a:pPr>
            <a:r>
              <a:rPr lang="en-US" sz="2884" spc="-236">
                <a:solidFill>
                  <a:srgbClr val="3F592F"/>
                </a:solidFill>
                <a:latin typeface="Public Sans"/>
                <a:ea typeface="Public Sans"/>
                <a:cs typeface="Public Sans"/>
                <a:sym typeface="Public Sans"/>
              </a:rPr>
              <a:t>&gt; 2 years</a:t>
            </a:r>
          </a:p>
          <a:p>
            <a:pPr algn="l">
              <a:lnSpc>
                <a:spcPts val="6923"/>
              </a:lnSpc>
            </a:pPr>
            <a:r>
              <a:rPr lang="en-US" sz="2884" spc="-236">
                <a:solidFill>
                  <a:srgbClr val="3F592F"/>
                </a:solidFill>
                <a:latin typeface="Public Sans"/>
                <a:ea typeface="Public Sans"/>
                <a:cs typeface="Public Sans"/>
                <a:sym typeface="Public Sans"/>
              </a:rPr>
              <a:t>1-2 years</a:t>
            </a:r>
          </a:p>
          <a:p>
            <a:pPr algn="l">
              <a:lnSpc>
                <a:spcPts val="6923"/>
              </a:lnSpc>
            </a:pPr>
            <a:r>
              <a:rPr lang="en-US" sz="2884" spc="-236">
                <a:solidFill>
                  <a:srgbClr val="3F592F"/>
                </a:solidFill>
                <a:latin typeface="Public Sans"/>
                <a:ea typeface="Public Sans"/>
                <a:cs typeface="Public Sans"/>
                <a:sym typeface="Public Sans"/>
              </a:rPr>
              <a:t>6-12 months</a:t>
            </a:r>
          </a:p>
          <a:p>
            <a:pPr algn="l">
              <a:lnSpc>
                <a:spcPts val="6923"/>
              </a:lnSpc>
            </a:pPr>
            <a:r>
              <a:rPr lang="en-US" sz="2884" spc="-236">
                <a:solidFill>
                  <a:srgbClr val="3F592F"/>
                </a:solidFill>
                <a:latin typeface="Public Sans"/>
                <a:ea typeface="Public Sans"/>
                <a:cs typeface="Public Sans"/>
                <a:sym typeface="Public Sans"/>
              </a:rPr>
              <a:t>2-6 months</a:t>
            </a:r>
          </a:p>
          <a:p>
            <a:pPr algn="l">
              <a:lnSpc>
                <a:spcPts val="6923"/>
              </a:lnSpc>
            </a:pPr>
            <a:r>
              <a:rPr lang="en-US" sz="2884" spc="-236">
                <a:solidFill>
                  <a:srgbClr val="3F592F"/>
                </a:solidFill>
                <a:latin typeface="Public Sans"/>
                <a:ea typeface="Public Sans"/>
                <a:cs typeface="Public Sans"/>
                <a:sym typeface="Public Sans"/>
              </a:rPr>
              <a:t>2-8 weeks</a:t>
            </a:r>
          </a:p>
          <a:p>
            <a:pPr algn="l">
              <a:lnSpc>
                <a:spcPts val="6923"/>
              </a:lnSpc>
            </a:pPr>
            <a:r>
              <a:rPr lang="en-US" sz="2884" spc="-236">
                <a:solidFill>
                  <a:srgbClr val="3F592F"/>
                </a:solidFill>
                <a:latin typeface="Public Sans"/>
                <a:ea typeface="Public Sans"/>
                <a:cs typeface="Public Sans"/>
                <a:sym typeface="Public Sans"/>
              </a:rPr>
              <a:t>&lt; 2 weeks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140268" y="3915031"/>
            <a:ext cx="587188" cy="5871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311245" y="6006478"/>
            <a:ext cx="2026444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  <a:spcBef>
                <a:spcPct val="0"/>
              </a:spcBef>
            </a:pPr>
            <a:r>
              <a:rPr lang="en-US" sz="2349" b="1" spc="-192">
                <a:solidFill>
                  <a:srgbClr val="688E50"/>
                </a:solidFill>
                <a:latin typeface="Gordita Bold"/>
                <a:ea typeface="Gordita Bold"/>
                <a:cs typeface="Gordita Bold"/>
                <a:sym typeface="Gordita Bold"/>
              </a:rPr>
              <a:t>Not performed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140268" y="4778444"/>
            <a:ext cx="587188" cy="58718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A5C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40268" y="5641857"/>
            <a:ext cx="587188" cy="58718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BF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140268" y="6505271"/>
            <a:ext cx="587188" cy="58718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3E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40268" y="7368684"/>
            <a:ext cx="587188" cy="58718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F9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14080" y="2867749"/>
            <a:ext cx="3835003" cy="53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 spc="-258">
                <a:solidFill>
                  <a:srgbClr val="688E50"/>
                </a:solidFill>
                <a:latin typeface="Gordita Bold"/>
                <a:ea typeface="Gordita Bold"/>
                <a:cs typeface="Gordita Bold"/>
                <a:sym typeface="Gordita Bold"/>
              </a:rPr>
              <a:t>Senior    anaesthetists: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58935" y="2867749"/>
            <a:ext cx="3967311" cy="53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 spc="-258">
                <a:solidFill>
                  <a:srgbClr val="688E50"/>
                </a:solidFill>
                <a:latin typeface="Gordita Bold"/>
                <a:ea typeface="Gordita Bold"/>
                <a:cs typeface="Gordita Bold"/>
                <a:sym typeface="Gordita Bold"/>
              </a:rPr>
              <a:t>Trainee   anaesthetists: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625" y="1702323"/>
            <a:ext cx="16652750" cy="351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6000" b="1">
                <a:solidFill>
                  <a:srgbClr val="94AB6F"/>
                </a:solidFill>
                <a:latin typeface="Martel Bold"/>
                <a:ea typeface="Martel Bold"/>
                <a:cs typeface="Martel Bold"/>
                <a:sym typeface="Martel Bold"/>
              </a:rPr>
              <a:t>In the last 2 years,</a:t>
            </a:r>
          </a:p>
          <a:p>
            <a:pPr algn="l">
              <a:lnSpc>
                <a:spcPts val="6959"/>
              </a:lnSpc>
            </a:pPr>
            <a:r>
              <a:rPr lang="en-US" sz="6000" b="1">
                <a:solidFill>
                  <a:srgbClr val="94AB6F"/>
                </a:solidFill>
                <a:latin typeface="Martel Bold"/>
                <a:ea typeface="Martel Bold"/>
                <a:cs typeface="Martel Bold"/>
                <a:sym typeface="Martel Bold"/>
              </a:rPr>
              <a:t>have you had any </a:t>
            </a:r>
          </a:p>
          <a:p>
            <a:pPr algn="l">
              <a:lnSpc>
                <a:spcPts val="6959"/>
              </a:lnSpc>
            </a:pPr>
            <a:r>
              <a:rPr lang="en-US" sz="6000" b="1">
                <a:solidFill>
                  <a:srgbClr val="94AB6F"/>
                </a:solidFill>
                <a:latin typeface="Martel Bold"/>
                <a:ea typeface="Martel Bold"/>
                <a:cs typeface="Martel Bold"/>
                <a:sym typeface="Martel Bold"/>
              </a:rPr>
              <a:t>formal training </a:t>
            </a:r>
          </a:p>
          <a:p>
            <a:pPr algn="l">
              <a:lnSpc>
                <a:spcPts val="6959"/>
              </a:lnSpc>
            </a:pPr>
            <a:r>
              <a:rPr lang="en-US" sz="6000" b="1">
                <a:solidFill>
                  <a:srgbClr val="94AB6F"/>
                </a:solidFill>
                <a:latin typeface="Martel Bold"/>
                <a:ea typeface="Martel Bold"/>
                <a:cs typeface="Martel Bold"/>
                <a:sym typeface="Martel Bold"/>
              </a:rPr>
              <a:t>on ATI?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80" y="-275654"/>
            <a:ext cx="10368142" cy="108668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372" y="652807"/>
            <a:ext cx="15068401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6000" b="1">
                <a:solidFill>
                  <a:srgbClr val="94AB6F"/>
                </a:solidFill>
                <a:latin typeface="Martel Bold"/>
                <a:ea typeface="Martel Bold"/>
                <a:cs typeface="Martel Bold"/>
                <a:sym typeface="Martel Bold"/>
              </a:rPr>
              <a:t>Do you think departmental teaching in ATI is beneficial?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52" y="2114157"/>
            <a:ext cx="6600640" cy="8613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28" y="2915685"/>
            <a:ext cx="6399490" cy="74064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8372" y="652807"/>
            <a:ext cx="15068401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6000" b="1">
                <a:solidFill>
                  <a:srgbClr val="94AB6F"/>
                </a:solidFill>
                <a:latin typeface="Martel Bold"/>
                <a:ea typeface="Martel Bold"/>
                <a:cs typeface="Martel Bold"/>
                <a:sym typeface="Martel Bold"/>
              </a:rPr>
              <a:t>If yes, do you think this should be regular (every 1-2 years)?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9924" y="1264230"/>
            <a:ext cx="8195452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9"/>
              </a:lnSpc>
            </a:pPr>
            <a:r>
              <a:rPr lang="en-US" sz="74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Conclusions and reflections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1406" y="3910031"/>
            <a:ext cx="15309070" cy="461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Limited exposure to performing ATI for all anaesthetists</a:t>
            </a:r>
          </a:p>
          <a:p>
            <a:pPr algn="l">
              <a:lnSpc>
                <a:spcPts val="4050"/>
              </a:lnSpc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  </a:t>
            </a: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Trainees may have more opportunities as rotate to centres with complex ENT / head and neck procedures  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Senior anaesthetists within DGH infrequent opportunities to clinical skill and training  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647700" lvl="1" indent="-323850" algn="l">
              <a:lnSpc>
                <a:spcPts val="405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Overwhelming response for need of </a:t>
            </a:r>
            <a:r>
              <a:rPr lang="en-US" sz="3000" b="1" u="sng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regular ATI training</a:t>
            </a: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5379" y="777035"/>
            <a:ext cx="9557243" cy="8732931"/>
          </a:xfrm>
          <a:custGeom>
            <a:avLst/>
            <a:gdLst/>
            <a:ahLst/>
            <a:cxnLst/>
            <a:rect l="l" t="t" r="r" b="b"/>
            <a:pathLst>
              <a:path w="9557243" h="8732931">
                <a:moveTo>
                  <a:pt x="0" y="0"/>
                </a:moveTo>
                <a:lnTo>
                  <a:pt x="9557242" y="0"/>
                </a:lnTo>
                <a:lnTo>
                  <a:pt x="9557242" y="8732930"/>
                </a:lnTo>
                <a:lnTo>
                  <a:pt x="0" y="8732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833" y="971550"/>
            <a:ext cx="17886334" cy="1091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ctr">
              <a:lnSpc>
                <a:spcPts val="4480"/>
              </a:lnSpc>
            </a:pP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‘18 patients in whom AFOI might have offered advantages’</a:t>
            </a: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345441" lvl="1" algn="ctr">
              <a:lnSpc>
                <a:spcPts val="4480"/>
              </a:lnSpc>
            </a:pP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‘15 reports in which AFOI was unsuccessful’</a:t>
            </a: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345441" lvl="1" algn="ctr">
              <a:lnSpc>
                <a:spcPts val="4480"/>
              </a:lnSpc>
            </a:pPr>
            <a:r>
              <a:rPr lang="en-US" sz="3200" b="1" spc="-262" dirty="0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‘Experience of the operator is of paramount importance</a:t>
            </a: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, as inadequate local anaesthesia, or inappropriate sedation, can lead to failures’</a:t>
            </a: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345441" lvl="1" algn="ctr">
              <a:lnSpc>
                <a:spcPts val="4480"/>
              </a:lnSpc>
            </a:pP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‘</a:t>
            </a:r>
            <a:r>
              <a:rPr lang="en-US" sz="3200" spc="-262" dirty="0" err="1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Fibreoptic</a:t>
            </a: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intubation is a </a:t>
            </a:r>
            <a:r>
              <a:rPr lang="en-US" sz="3200" b="1" spc="-262" dirty="0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procedure which requires familiarity with the equipment</a:t>
            </a: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and an understanding of airway endoscopic anatomy’</a:t>
            </a: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marL="345441" lvl="1" algn="ctr">
              <a:lnSpc>
                <a:spcPts val="4480"/>
              </a:lnSpc>
            </a:pP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‘The threshold for adopting AFOI depends to some extent on the </a:t>
            </a:r>
            <a:r>
              <a:rPr lang="en-US" sz="3200" b="1" spc="-262" dirty="0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competence and confidence</a:t>
            </a: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of the person who will perform the intubation. it is likely some </a:t>
            </a:r>
            <a:r>
              <a:rPr lang="en-US" sz="3200" spc="-262" dirty="0" err="1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anaesthetists</a:t>
            </a:r>
            <a:r>
              <a:rPr lang="en-US" sz="3200" spc="-262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do not acquire the skills to perform the technique and it may be difficult for others to maintain them’</a:t>
            </a: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  <a:p>
            <a:pPr algn="ctr">
              <a:lnSpc>
                <a:spcPts val="4480"/>
              </a:lnSpc>
            </a:pPr>
            <a:endParaRPr lang="en-US" sz="3200" spc="-262" dirty="0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7167" y="411098"/>
            <a:ext cx="11301259" cy="4732402"/>
          </a:xfrm>
          <a:custGeom>
            <a:avLst/>
            <a:gdLst/>
            <a:ahLst/>
            <a:cxnLst/>
            <a:rect l="l" t="t" r="r" b="b"/>
            <a:pathLst>
              <a:path w="11301259" h="4732402">
                <a:moveTo>
                  <a:pt x="0" y="0"/>
                </a:moveTo>
                <a:lnTo>
                  <a:pt x="11301259" y="0"/>
                </a:lnTo>
                <a:lnTo>
                  <a:pt x="11301259" y="4732402"/>
                </a:lnTo>
                <a:lnTo>
                  <a:pt x="0" y="4732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6341" y="5824835"/>
            <a:ext cx="15355318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-287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The only significant association with complications was the </a:t>
            </a:r>
            <a:r>
              <a:rPr lang="en-US" sz="3500" b="1" spc="-287" dirty="0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number of previous awake </a:t>
            </a:r>
            <a:r>
              <a:rPr lang="en-US" sz="3500" b="1" spc="-287" dirty="0" err="1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fibreoptic</a:t>
            </a:r>
            <a:r>
              <a:rPr lang="en-US" sz="3500" b="1" spc="-287" dirty="0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 intubations performed,</a:t>
            </a:r>
            <a:r>
              <a:rPr lang="en-US" sz="3500" spc="-287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with fewer complications occurring in the hands of operators with more awake </a:t>
            </a:r>
            <a:r>
              <a:rPr lang="en-US" sz="3500" spc="-287" dirty="0" err="1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fibreoptic</a:t>
            </a:r>
            <a:r>
              <a:rPr lang="en-US" sz="3500" spc="-287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intubation experience.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-287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Our data demonstrate that awake </a:t>
            </a:r>
            <a:r>
              <a:rPr lang="en-US" sz="3500" spc="-287" dirty="0" err="1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fibreoptic</a:t>
            </a:r>
            <a:r>
              <a:rPr lang="en-US" sz="3500" spc="-287" dirty="0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 intubation is a safe procedure with a high success rate.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8448" y="1028700"/>
            <a:ext cx="9491105" cy="5706527"/>
          </a:xfrm>
          <a:custGeom>
            <a:avLst/>
            <a:gdLst/>
            <a:ahLst/>
            <a:cxnLst/>
            <a:rect l="l" t="t" r="r" b="b"/>
            <a:pathLst>
              <a:path w="9491105" h="5706527">
                <a:moveTo>
                  <a:pt x="0" y="0"/>
                </a:moveTo>
                <a:lnTo>
                  <a:pt x="9491104" y="0"/>
                </a:lnTo>
                <a:lnTo>
                  <a:pt x="9491104" y="5706527"/>
                </a:lnTo>
                <a:lnTo>
                  <a:pt x="0" y="5706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3982" y="7423150"/>
            <a:ext cx="14480036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-287">
                <a:solidFill>
                  <a:srgbClr val="3F592F"/>
                </a:solidFill>
                <a:latin typeface="Gordita"/>
                <a:ea typeface="Gordita"/>
                <a:cs typeface="Gordita"/>
                <a:sym typeface="Gordita"/>
              </a:rPr>
              <a:t>‘After the tenth intubation, the mean time was 1.53 minutes and the percent success on the first attempt at intubation was greater than 95%.’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 spc="-287">
              <a:solidFill>
                <a:srgbClr val="3F592F"/>
              </a:solidFill>
              <a:latin typeface="Gordita"/>
              <a:ea typeface="Gordita"/>
              <a:cs typeface="Gordita"/>
              <a:sym typeface="Gordit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1889" y="368204"/>
            <a:ext cx="8522962" cy="9550592"/>
            <a:chOff x="0" y="0"/>
            <a:chExt cx="758598" cy="850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8598" cy="850064"/>
            </a:xfrm>
            <a:custGeom>
              <a:avLst/>
              <a:gdLst/>
              <a:ahLst/>
              <a:cxnLst/>
              <a:rect l="l" t="t" r="r" b="b"/>
              <a:pathLst>
                <a:path w="758598" h="850064">
                  <a:moveTo>
                    <a:pt x="0" y="0"/>
                  </a:moveTo>
                  <a:lnTo>
                    <a:pt x="758598" y="0"/>
                  </a:lnTo>
                  <a:lnTo>
                    <a:pt x="758598" y="850064"/>
                  </a:lnTo>
                  <a:lnTo>
                    <a:pt x="0" y="850064"/>
                  </a:ln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58598" cy="888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2989" y="2568419"/>
            <a:ext cx="8781011" cy="364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8"/>
              </a:lnSpc>
            </a:pPr>
            <a:r>
              <a:rPr lang="en-US" sz="9800" b="1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Conclusions and reflections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63241" y="533211"/>
            <a:ext cx="8237415" cy="576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247" lvl="1" indent="-333124" algn="l">
              <a:lnSpc>
                <a:spcPts val="4165"/>
              </a:lnSpc>
              <a:buFont typeface="Arial"/>
              <a:buChar char="•"/>
            </a:pPr>
            <a:r>
              <a:rPr lang="en-US" sz="3085" b="1" spc="185">
                <a:solidFill>
                  <a:srgbClr val="94AB6F"/>
                </a:solidFill>
                <a:latin typeface="Gordita Bold"/>
                <a:ea typeface="Gordita Bold"/>
                <a:cs typeface="Gordita Bold"/>
                <a:sym typeface="Gordita Bold"/>
              </a:rPr>
              <a:t>This survery reflects what we already know - expsore to ATI is increasing limited partiuclarly inDGHs </a:t>
            </a:r>
          </a:p>
          <a:p>
            <a:pPr algn="l">
              <a:lnSpc>
                <a:spcPts val="4165"/>
              </a:lnSpc>
            </a:pPr>
            <a:r>
              <a:rPr lang="en-US" sz="3085" b="1" spc="185">
                <a:solidFill>
                  <a:srgbClr val="94AB6F"/>
                </a:solidFill>
                <a:latin typeface="Gordita Bold"/>
                <a:ea typeface="Gordita Bold"/>
                <a:cs typeface="Gordita Bold"/>
                <a:sym typeface="Gordita Bold"/>
              </a:rPr>
              <a:t> </a:t>
            </a:r>
          </a:p>
          <a:p>
            <a:pPr marL="666247" lvl="1" indent="-333124" algn="l">
              <a:lnSpc>
                <a:spcPts val="4165"/>
              </a:lnSpc>
              <a:buFont typeface="Arial"/>
              <a:buChar char="•"/>
            </a:pPr>
            <a:r>
              <a:rPr lang="en-US" sz="3085" b="1" spc="185">
                <a:solidFill>
                  <a:srgbClr val="94AB6F"/>
                </a:solidFill>
                <a:latin typeface="Gordita Bold"/>
                <a:ea typeface="Gordita Bold"/>
                <a:cs typeface="Gordita Bold"/>
                <a:sym typeface="Gordita Bold"/>
              </a:rPr>
              <a:t>Overwhelming opinion that teaching and maintance of this skill is essential, and training must be regular </a:t>
            </a:r>
          </a:p>
          <a:p>
            <a:pPr algn="l">
              <a:lnSpc>
                <a:spcPts val="4165"/>
              </a:lnSpc>
            </a:pPr>
            <a:endParaRPr lang="en-US" sz="3085" b="1" spc="185">
              <a:solidFill>
                <a:srgbClr val="94AB6F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algn="l">
              <a:lnSpc>
                <a:spcPts val="4165"/>
              </a:lnSpc>
              <a:spcBef>
                <a:spcPct val="0"/>
              </a:spcBef>
            </a:pPr>
            <a:endParaRPr lang="en-US" sz="3085" b="1" spc="185">
              <a:solidFill>
                <a:srgbClr val="94AB6F"/>
              </a:solidFill>
              <a:latin typeface="Gordita Bold"/>
              <a:ea typeface="Gordita Bold"/>
              <a:cs typeface="Gordita Bold"/>
              <a:sym typeface="Gordit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63241" y="6250852"/>
            <a:ext cx="8097725" cy="3656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6"/>
              </a:lnSpc>
            </a:pPr>
            <a:r>
              <a:rPr lang="en-US" sz="3078" b="1" spc="184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In POWH there are now multiple airway teaching projects both aimed at permanent staff (anaesthetists and ODPs), but also for trainees gaining early experience in fiberoptic skills</a:t>
            </a:r>
          </a:p>
          <a:p>
            <a:pPr algn="ctr">
              <a:lnSpc>
                <a:spcPts val="4156"/>
              </a:lnSpc>
              <a:spcBef>
                <a:spcPct val="0"/>
              </a:spcBef>
            </a:pPr>
            <a:endParaRPr lang="en-US" sz="3078" b="1" spc="184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1239" y="1170261"/>
            <a:ext cx="6998061" cy="2561528"/>
            <a:chOff x="0" y="0"/>
            <a:chExt cx="2342659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61239" y="3862348"/>
            <a:ext cx="6998061" cy="2561528"/>
            <a:chOff x="0" y="0"/>
            <a:chExt cx="2342659" cy="857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61239" y="6557226"/>
            <a:ext cx="6998061" cy="2561528"/>
            <a:chOff x="0" y="0"/>
            <a:chExt cx="2342659" cy="857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2062" y="2309464"/>
            <a:ext cx="7651938" cy="5528526"/>
          </a:xfrm>
          <a:custGeom>
            <a:avLst/>
            <a:gdLst/>
            <a:ahLst/>
            <a:cxnLst/>
            <a:rect l="l" t="t" r="r" b="b"/>
            <a:pathLst>
              <a:path w="7651938" h="5528526">
                <a:moveTo>
                  <a:pt x="0" y="0"/>
                </a:moveTo>
                <a:lnTo>
                  <a:pt x="7651938" y="0"/>
                </a:lnTo>
                <a:lnTo>
                  <a:pt x="7651938" y="5528525"/>
                </a:lnTo>
                <a:lnTo>
                  <a:pt x="0" y="5528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691697" y="1975728"/>
            <a:ext cx="1578952" cy="116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b="1" spc="-738">
                <a:solidFill>
                  <a:srgbClr val="648E38"/>
                </a:solidFill>
                <a:latin typeface="Martel Bold"/>
                <a:ea typeface="Martel Bold"/>
                <a:cs typeface="Martel Bold"/>
                <a:sym typeface="Martel Bold"/>
              </a:rPr>
              <a:t>01.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91697" y="4645342"/>
            <a:ext cx="1578952" cy="116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b="1" spc="-738">
                <a:solidFill>
                  <a:srgbClr val="648E38"/>
                </a:solidFill>
                <a:latin typeface="Martel Bold"/>
                <a:ea typeface="Martel Bold"/>
                <a:cs typeface="Martel Bold"/>
                <a:sym typeface="Martel Bold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91697" y="7362692"/>
            <a:ext cx="1578952" cy="116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b="1" spc="-738">
                <a:solidFill>
                  <a:srgbClr val="648E38"/>
                </a:solidFill>
                <a:latin typeface="Martel Bold"/>
                <a:ea typeface="Martel Bold"/>
                <a:cs typeface="Martel Bold"/>
                <a:sym typeface="Martel Bold"/>
              </a:rPr>
              <a:t>03.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80858" y="2184325"/>
            <a:ext cx="413212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50"/>
              </a:lnSpc>
              <a:spcBef>
                <a:spcPct val="0"/>
              </a:spcBef>
            </a:pPr>
            <a:r>
              <a:rPr lang="en-US" sz="3000" b="1" spc="48">
                <a:solidFill>
                  <a:srgbClr val="648E3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Case review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80858" y="4748601"/>
            <a:ext cx="4132127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50"/>
              </a:lnSpc>
              <a:spcBef>
                <a:spcPct val="0"/>
              </a:spcBef>
            </a:pPr>
            <a:r>
              <a:rPr lang="en-US" sz="3000" b="1" spc="48">
                <a:solidFill>
                  <a:srgbClr val="648E3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Awake intubation training survery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80858" y="7314114"/>
            <a:ext cx="4132127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50"/>
              </a:lnSpc>
              <a:spcBef>
                <a:spcPct val="0"/>
              </a:spcBef>
            </a:pPr>
            <a:r>
              <a:rPr lang="en-US" sz="3000" b="1" spc="48">
                <a:solidFill>
                  <a:srgbClr val="648E3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Literature review and 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5391" y="2523790"/>
            <a:ext cx="8781011" cy="126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8"/>
              </a:lnSpc>
            </a:pPr>
            <a:r>
              <a:rPr lang="en-US" sz="9800" b="1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099" y="368204"/>
            <a:ext cx="17597554" cy="9540037"/>
            <a:chOff x="0" y="0"/>
            <a:chExt cx="1566295" cy="849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6295" cy="849124"/>
            </a:xfrm>
            <a:custGeom>
              <a:avLst/>
              <a:gdLst/>
              <a:ahLst/>
              <a:cxnLst/>
              <a:rect l="l" t="t" r="r" b="b"/>
              <a:pathLst>
                <a:path w="1566295" h="849124">
                  <a:moveTo>
                    <a:pt x="0" y="0"/>
                  </a:moveTo>
                  <a:lnTo>
                    <a:pt x="1566295" y="0"/>
                  </a:lnTo>
                  <a:lnTo>
                    <a:pt x="1566295" y="849124"/>
                  </a:lnTo>
                  <a:lnTo>
                    <a:pt x="0" y="849124"/>
                  </a:ln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66295" cy="88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4345" y="2134203"/>
            <a:ext cx="7728531" cy="6018593"/>
          </a:xfrm>
          <a:custGeom>
            <a:avLst/>
            <a:gdLst/>
            <a:ahLst/>
            <a:cxnLst/>
            <a:rect l="l" t="t" r="r" b="b"/>
            <a:pathLst>
              <a:path w="7728531" h="6018593">
                <a:moveTo>
                  <a:pt x="0" y="0"/>
                </a:moveTo>
                <a:lnTo>
                  <a:pt x="7728531" y="0"/>
                </a:lnTo>
                <a:lnTo>
                  <a:pt x="7728531" y="6018594"/>
                </a:lnTo>
                <a:lnTo>
                  <a:pt x="0" y="6018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4461" y="8124222"/>
            <a:ext cx="10008298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64"/>
              </a:lnSpc>
              <a:spcBef>
                <a:spcPct val="0"/>
              </a:spcBef>
            </a:pPr>
            <a:r>
              <a:rPr lang="en-US" sz="1899" b="1" spc="113">
                <a:solidFill>
                  <a:srgbClr val="94AB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Ludwigs angina. N Engl J Med 2008; 359:1501</a:t>
            </a:r>
          </a:p>
          <a:p>
            <a:pPr marL="0" lvl="0" indent="0" algn="ctr">
              <a:lnSpc>
                <a:spcPts val="2564"/>
              </a:lnSpc>
              <a:spcBef>
                <a:spcPct val="0"/>
              </a:spcBef>
            </a:pPr>
            <a:endParaRPr lang="en-US" sz="1899" b="1" spc="113">
              <a:solidFill>
                <a:srgbClr val="94AB6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04237" y="2076450"/>
            <a:ext cx="7655063" cy="821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94AB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Male in 50s. Nil PMH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94AB6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94AB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End of bed: Sat bolt up. intermittent stridor, unable to complete a sentence, excessive secretions, diffuse neck swelling  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94AB6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94AB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Airway assessment: Trismus, 2cm mouth opening 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94AB6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94AB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Nasal endoscopy: gross soft tissue swelling. Poorly identified anatomy 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94AB6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94AB6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2524" y="780480"/>
            <a:ext cx="16566776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Case: A&amp;E presentation at 2am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099" y="368204"/>
            <a:ext cx="17597554" cy="9540037"/>
            <a:chOff x="0" y="0"/>
            <a:chExt cx="1566295" cy="849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6295" cy="849124"/>
            </a:xfrm>
            <a:custGeom>
              <a:avLst/>
              <a:gdLst/>
              <a:ahLst/>
              <a:cxnLst/>
              <a:rect l="l" t="t" r="r" b="b"/>
              <a:pathLst>
                <a:path w="1566295" h="849124">
                  <a:moveTo>
                    <a:pt x="0" y="0"/>
                  </a:moveTo>
                  <a:lnTo>
                    <a:pt x="1566295" y="0"/>
                  </a:lnTo>
                  <a:lnTo>
                    <a:pt x="1566295" y="849124"/>
                  </a:lnTo>
                  <a:lnTo>
                    <a:pt x="0" y="849124"/>
                  </a:ln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66295" cy="88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2524" y="780480"/>
            <a:ext cx="16566776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Case: Awake fibreoptic intubation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913850"/>
            <a:ext cx="7790049" cy="7344450"/>
            <a:chOff x="0" y="0"/>
            <a:chExt cx="3009850" cy="2837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9850" cy="2837683"/>
            </a:xfrm>
            <a:custGeom>
              <a:avLst/>
              <a:gdLst/>
              <a:ahLst/>
              <a:cxnLst/>
              <a:rect l="l" t="t" r="r" b="b"/>
              <a:pathLst>
                <a:path w="3009850" h="2837683">
                  <a:moveTo>
                    <a:pt x="14907" y="0"/>
                  </a:moveTo>
                  <a:lnTo>
                    <a:pt x="2994942" y="0"/>
                  </a:lnTo>
                  <a:cubicBezTo>
                    <a:pt x="3003175" y="0"/>
                    <a:pt x="3009850" y="6674"/>
                    <a:pt x="3009850" y="14907"/>
                  </a:cubicBezTo>
                  <a:lnTo>
                    <a:pt x="3009850" y="2822776"/>
                  </a:lnTo>
                  <a:cubicBezTo>
                    <a:pt x="3009850" y="2831009"/>
                    <a:pt x="3003175" y="2837683"/>
                    <a:pt x="2994942" y="2837683"/>
                  </a:cubicBezTo>
                  <a:lnTo>
                    <a:pt x="14907" y="2837683"/>
                  </a:lnTo>
                  <a:cubicBezTo>
                    <a:pt x="6674" y="2837683"/>
                    <a:pt x="0" y="2831009"/>
                    <a:pt x="0" y="2822776"/>
                  </a:cubicBezTo>
                  <a:lnTo>
                    <a:pt x="0" y="14907"/>
                  </a:lnTo>
                  <a:cubicBezTo>
                    <a:pt x="0" y="6674"/>
                    <a:pt x="6674" y="0"/>
                    <a:pt x="14907" y="0"/>
                  </a:cubicBezTo>
                  <a:close/>
                </a:path>
              </a:pathLst>
            </a:custGeom>
            <a:solidFill>
              <a:srgbClr val="94AB6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3009850" cy="275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25289" y="3072828"/>
            <a:ext cx="6593316" cy="230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Patient transfered to theatre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Airway plan: Nasal approach to awake fibreoptic 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 scrubbed in theatre - site marked for emergency FONA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77169" y="2331804"/>
            <a:ext cx="4807792" cy="52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5"/>
              </a:lnSpc>
            </a:pPr>
            <a:r>
              <a:rPr lang="en-US" sz="3599" b="1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Initial plan: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48434" y="1913850"/>
            <a:ext cx="7710866" cy="7344450"/>
            <a:chOff x="0" y="0"/>
            <a:chExt cx="2979255" cy="28376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79255" cy="2837683"/>
            </a:xfrm>
            <a:custGeom>
              <a:avLst/>
              <a:gdLst/>
              <a:ahLst/>
              <a:cxnLst/>
              <a:rect l="l" t="t" r="r" b="b"/>
              <a:pathLst>
                <a:path w="2979255" h="2837683">
                  <a:moveTo>
                    <a:pt x="15060" y="0"/>
                  </a:moveTo>
                  <a:lnTo>
                    <a:pt x="2964195" y="0"/>
                  </a:lnTo>
                  <a:cubicBezTo>
                    <a:pt x="2972512" y="0"/>
                    <a:pt x="2979255" y="6743"/>
                    <a:pt x="2979255" y="15060"/>
                  </a:cubicBezTo>
                  <a:lnTo>
                    <a:pt x="2979255" y="2822622"/>
                  </a:lnTo>
                  <a:cubicBezTo>
                    <a:pt x="2979255" y="2826617"/>
                    <a:pt x="2977668" y="2830447"/>
                    <a:pt x="2974844" y="2833272"/>
                  </a:cubicBezTo>
                  <a:cubicBezTo>
                    <a:pt x="2972020" y="2836096"/>
                    <a:pt x="2968189" y="2837683"/>
                    <a:pt x="2964195" y="2837683"/>
                  </a:cubicBezTo>
                  <a:lnTo>
                    <a:pt x="15060" y="2837683"/>
                  </a:lnTo>
                  <a:cubicBezTo>
                    <a:pt x="11066" y="2837683"/>
                    <a:pt x="7235" y="2836096"/>
                    <a:pt x="4411" y="2833272"/>
                  </a:cubicBezTo>
                  <a:cubicBezTo>
                    <a:pt x="1587" y="2830447"/>
                    <a:pt x="0" y="2826617"/>
                    <a:pt x="0" y="2822622"/>
                  </a:cubicBezTo>
                  <a:lnTo>
                    <a:pt x="0" y="15060"/>
                  </a:lnTo>
                  <a:cubicBezTo>
                    <a:pt x="0" y="11066"/>
                    <a:pt x="1587" y="7235"/>
                    <a:pt x="4411" y="4411"/>
                  </a:cubicBezTo>
                  <a:cubicBezTo>
                    <a:pt x="7235" y="1587"/>
                    <a:pt x="11066" y="0"/>
                    <a:pt x="15060" y="0"/>
                  </a:cubicBezTo>
                  <a:close/>
                </a:path>
              </a:pathLst>
            </a:custGeom>
            <a:solidFill>
              <a:srgbClr val="94AB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2979255" cy="275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90332" y="3082353"/>
            <a:ext cx="6450130" cy="556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20784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Oxygenate: THRIVE 70L 100% 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20784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Sedation: 1mg midazolam, remifentanil TCI CET 1ng/ml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20784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Topicalise: Lidocaine 10% sprayed 6x sprays nostril, repeatd in oropharynx 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20784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Secretion management: 2x suction (yanker and catheter), glycopyroalte 200mcg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20784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Procedure: undifferentiated soft tissue, secretions ++,  size 6 reinforced tube.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44337" y="2331804"/>
            <a:ext cx="4807792" cy="542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699" b="1">
                <a:solidFill>
                  <a:srgbClr val="FBF6F1">
                    <a:alpha val="20784"/>
                  </a:srgbClr>
                </a:solidFill>
                <a:latin typeface="Martel Heavy"/>
                <a:ea typeface="Martel Heavy"/>
                <a:cs typeface="Martel Heavy"/>
                <a:sym typeface="Martel Heavy"/>
              </a:rPr>
              <a:t>Technique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099" y="368204"/>
            <a:ext cx="17597554" cy="9540037"/>
            <a:chOff x="0" y="0"/>
            <a:chExt cx="1566295" cy="849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6295" cy="849124"/>
            </a:xfrm>
            <a:custGeom>
              <a:avLst/>
              <a:gdLst/>
              <a:ahLst/>
              <a:cxnLst/>
              <a:rect l="l" t="t" r="r" b="b"/>
              <a:pathLst>
                <a:path w="1566295" h="849124">
                  <a:moveTo>
                    <a:pt x="0" y="0"/>
                  </a:moveTo>
                  <a:lnTo>
                    <a:pt x="1566295" y="0"/>
                  </a:lnTo>
                  <a:lnTo>
                    <a:pt x="1566295" y="849124"/>
                  </a:lnTo>
                  <a:lnTo>
                    <a:pt x="0" y="849124"/>
                  </a:ln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66295" cy="88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2524" y="780480"/>
            <a:ext cx="16566776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Case: Awake fibreoptic intubation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913850"/>
            <a:ext cx="7790049" cy="7344450"/>
            <a:chOff x="0" y="0"/>
            <a:chExt cx="3009850" cy="2837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9850" cy="2837683"/>
            </a:xfrm>
            <a:custGeom>
              <a:avLst/>
              <a:gdLst/>
              <a:ahLst/>
              <a:cxnLst/>
              <a:rect l="l" t="t" r="r" b="b"/>
              <a:pathLst>
                <a:path w="3009850" h="2837683">
                  <a:moveTo>
                    <a:pt x="14907" y="0"/>
                  </a:moveTo>
                  <a:lnTo>
                    <a:pt x="2994942" y="0"/>
                  </a:lnTo>
                  <a:cubicBezTo>
                    <a:pt x="3003175" y="0"/>
                    <a:pt x="3009850" y="6674"/>
                    <a:pt x="3009850" y="14907"/>
                  </a:cubicBezTo>
                  <a:lnTo>
                    <a:pt x="3009850" y="2822776"/>
                  </a:lnTo>
                  <a:cubicBezTo>
                    <a:pt x="3009850" y="2831009"/>
                    <a:pt x="3003175" y="2837683"/>
                    <a:pt x="2994942" y="2837683"/>
                  </a:cubicBezTo>
                  <a:lnTo>
                    <a:pt x="14907" y="2837683"/>
                  </a:lnTo>
                  <a:cubicBezTo>
                    <a:pt x="6674" y="2837683"/>
                    <a:pt x="0" y="2831009"/>
                    <a:pt x="0" y="2822776"/>
                  </a:cubicBezTo>
                  <a:lnTo>
                    <a:pt x="0" y="14907"/>
                  </a:lnTo>
                  <a:cubicBezTo>
                    <a:pt x="0" y="6674"/>
                    <a:pt x="6674" y="0"/>
                    <a:pt x="14907" y="0"/>
                  </a:cubicBezTo>
                  <a:close/>
                </a:path>
              </a:pathLst>
            </a:custGeom>
            <a:solidFill>
              <a:srgbClr val="94AB6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3009850" cy="275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25289" y="3072828"/>
            <a:ext cx="6593316" cy="230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19608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Patient transfered to theatre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19608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Airway plan: Nasal approach to awake fibreoptic 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spc="39">
                <a:solidFill>
                  <a:srgbClr val="FBF6F1">
                    <a:alpha val="19608"/>
                  </a:srgb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 scrubbed in theatre - site marked for emergency FONA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77169" y="2331804"/>
            <a:ext cx="4807792" cy="52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5"/>
              </a:lnSpc>
            </a:pPr>
            <a:r>
              <a:rPr lang="en-US" sz="3599" b="1">
                <a:solidFill>
                  <a:srgbClr val="FBF6F1">
                    <a:alpha val="19608"/>
                  </a:srgbClr>
                </a:solidFill>
                <a:latin typeface="Martel Heavy"/>
                <a:ea typeface="Martel Heavy"/>
                <a:cs typeface="Martel Heavy"/>
                <a:sym typeface="Martel Heavy"/>
              </a:rPr>
              <a:t>Initial plan: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48434" y="1913850"/>
            <a:ext cx="7710866" cy="7344450"/>
            <a:chOff x="0" y="0"/>
            <a:chExt cx="2979255" cy="28376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79255" cy="2837683"/>
            </a:xfrm>
            <a:custGeom>
              <a:avLst/>
              <a:gdLst/>
              <a:ahLst/>
              <a:cxnLst/>
              <a:rect l="l" t="t" r="r" b="b"/>
              <a:pathLst>
                <a:path w="2979255" h="2837683">
                  <a:moveTo>
                    <a:pt x="15060" y="0"/>
                  </a:moveTo>
                  <a:lnTo>
                    <a:pt x="2964195" y="0"/>
                  </a:lnTo>
                  <a:cubicBezTo>
                    <a:pt x="2972512" y="0"/>
                    <a:pt x="2979255" y="6743"/>
                    <a:pt x="2979255" y="15060"/>
                  </a:cubicBezTo>
                  <a:lnTo>
                    <a:pt x="2979255" y="2822622"/>
                  </a:lnTo>
                  <a:cubicBezTo>
                    <a:pt x="2979255" y="2826617"/>
                    <a:pt x="2977668" y="2830447"/>
                    <a:pt x="2974844" y="2833272"/>
                  </a:cubicBezTo>
                  <a:cubicBezTo>
                    <a:pt x="2972020" y="2836096"/>
                    <a:pt x="2968189" y="2837683"/>
                    <a:pt x="2964195" y="2837683"/>
                  </a:cubicBezTo>
                  <a:lnTo>
                    <a:pt x="15060" y="2837683"/>
                  </a:lnTo>
                  <a:cubicBezTo>
                    <a:pt x="11066" y="2837683"/>
                    <a:pt x="7235" y="2836096"/>
                    <a:pt x="4411" y="2833272"/>
                  </a:cubicBezTo>
                  <a:cubicBezTo>
                    <a:pt x="1587" y="2830447"/>
                    <a:pt x="0" y="2826617"/>
                    <a:pt x="0" y="2822622"/>
                  </a:cubicBezTo>
                  <a:lnTo>
                    <a:pt x="0" y="15060"/>
                  </a:lnTo>
                  <a:cubicBezTo>
                    <a:pt x="0" y="11066"/>
                    <a:pt x="1587" y="7235"/>
                    <a:pt x="4411" y="4411"/>
                  </a:cubicBezTo>
                  <a:cubicBezTo>
                    <a:pt x="7235" y="1587"/>
                    <a:pt x="11066" y="0"/>
                    <a:pt x="15060" y="0"/>
                  </a:cubicBezTo>
                  <a:close/>
                </a:path>
              </a:pathLst>
            </a:custGeom>
            <a:solidFill>
              <a:srgbClr val="94AB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2979255" cy="275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90332" y="3082353"/>
            <a:ext cx="6450130" cy="565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u="sng" spc="39" dirty="0">
                <a:solidFill>
                  <a:srgbClr val="FBF6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Oxygenate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 THRIVE 70L 100% 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u="sng" spc="39" dirty="0">
                <a:solidFill>
                  <a:srgbClr val="FBF6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Sedation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 1mg midazolam, remifentanil TCI CET 1ng/ml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u="sng" spc="39" dirty="0" err="1">
                <a:solidFill>
                  <a:srgbClr val="FBF6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Topicalise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 Lidocaine 10% sprayed 6x sprays nostril, </a:t>
            </a:r>
            <a:r>
              <a:rPr lang="en-US" sz="2499" b="1" spc="39" dirty="0" err="1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repeatd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in oropharynx 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u="sng" spc="39" dirty="0">
                <a:solidFill>
                  <a:srgbClr val="FBF6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Secretion</a:t>
            </a:r>
            <a:r>
              <a:rPr lang="en-US" sz="2499" b="1" u="sng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499" b="1" u="sng" spc="39" dirty="0">
                <a:solidFill>
                  <a:srgbClr val="FBF6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management</a:t>
            </a:r>
            <a:r>
              <a:rPr lang="en-US" sz="2499" b="1" u="sng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2x suction (yanker and catheter), </a:t>
            </a:r>
            <a:r>
              <a:rPr lang="en-US" sz="2499" b="1" spc="39" dirty="0" err="1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glycopyrolate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200mcg</a:t>
            </a:r>
          </a:p>
          <a:p>
            <a:pPr marL="539748" lvl="1" indent="-269874" algn="l">
              <a:lnSpc>
                <a:spcPts val="3699"/>
              </a:lnSpc>
              <a:buFont typeface="Arial"/>
              <a:buChar char="•"/>
            </a:pPr>
            <a:r>
              <a:rPr lang="en-US" sz="2499" b="1" u="sng" spc="39" dirty="0">
                <a:solidFill>
                  <a:srgbClr val="FBF6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Procedure</a:t>
            </a:r>
            <a:r>
              <a:rPr lang="en-US" sz="2499" b="1" spc="39" dirty="0">
                <a:solidFill>
                  <a:srgbClr val="FBF6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 undifferentiated soft tissue, secretions ++,  size 6 reinforced tube.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44337" y="2331804"/>
            <a:ext cx="4807792" cy="542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699" b="1">
                <a:solidFill>
                  <a:srgbClr val="FBF6F1"/>
                </a:solidFill>
                <a:latin typeface="Martel Heavy"/>
                <a:ea typeface="Martel Heavy"/>
                <a:cs typeface="Martel Heavy"/>
                <a:sym typeface="Martel Heavy"/>
              </a:rPr>
              <a:t>Technique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399" y="698452"/>
            <a:ext cx="16925201" cy="8890096"/>
            <a:chOff x="0" y="0"/>
            <a:chExt cx="1506451" cy="791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6451" cy="791275"/>
            </a:xfrm>
            <a:custGeom>
              <a:avLst/>
              <a:gdLst/>
              <a:ahLst/>
              <a:cxnLst/>
              <a:rect l="l" t="t" r="r" b="b"/>
              <a:pathLst>
                <a:path w="1506451" h="791275">
                  <a:moveTo>
                    <a:pt x="0" y="0"/>
                  </a:moveTo>
                  <a:lnTo>
                    <a:pt x="1506451" y="0"/>
                  </a:lnTo>
                  <a:lnTo>
                    <a:pt x="1506451" y="791275"/>
                  </a:lnTo>
                  <a:lnTo>
                    <a:pt x="0" y="791275"/>
                  </a:ln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06451" cy="8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C6D1AA-60C6-891A-6F65-4EF29D836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78"/>
          <a:stretch/>
        </p:blipFill>
        <p:spPr>
          <a:xfrm>
            <a:off x="9710057" y="1176818"/>
            <a:ext cx="6324600" cy="7974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1D0AF-6F56-20EC-BEF2-DFFB536B2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127114" y="1203195"/>
            <a:ext cx="6450830" cy="7974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A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399" y="698452"/>
            <a:ext cx="16925201" cy="8890096"/>
            <a:chOff x="0" y="0"/>
            <a:chExt cx="1506451" cy="791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6451" cy="791275"/>
            </a:xfrm>
            <a:custGeom>
              <a:avLst/>
              <a:gdLst/>
              <a:ahLst/>
              <a:cxnLst/>
              <a:rect l="l" t="t" r="r" b="b"/>
              <a:pathLst>
                <a:path w="1506451" h="791275">
                  <a:moveTo>
                    <a:pt x="0" y="0"/>
                  </a:moveTo>
                  <a:lnTo>
                    <a:pt x="1506451" y="0"/>
                  </a:lnTo>
                  <a:lnTo>
                    <a:pt x="1506451" y="791275"/>
                  </a:lnTo>
                  <a:lnTo>
                    <a:pt x="0" y="791275"/>
                  </a:lnTo>
                  <a:close/>
                </a:path>
              </a:pathLst>
            </a:custGeom>
            <a:solidFill>
              <a:srgbClr val="FBF6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06451" cy="8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F8FE9A-FA49-083B-084B-A9DADFF64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5"/>
          <a:stretch/>
        </p:blipFill>
        <p:spPr>
          <a:xfrm>
            <a:off x="2286000" y="1102373"/>
            <a:ext cx="6400800" cy="7954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8405E-6BAC-A422-0E56-8547B484A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5"/>
          <a:stretch/>
        </p:blipFill>
        <p:spPr>
          <a:xfrm>
            <a:off x="9601200" y="1102373"/>
            <a:ext cx="6400800" cy="7954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9924" y="1264230"/>
            <a:ext cx="8195452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9"/>
              </a:lnSpc>
            </a:pPr>
            <a:r>
              <a:rPr lang="en-US" sz="74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Conclusions and reflections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75386" y="3619500"/>
            <a:ext cx="15309070" cy="512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Patient discharged ICU 2 weeks later 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As this case reflects, limited other options for airway management (truisms, diffuse swelling over tracheostomy site)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Presented CG with DAS guidelines 2019</a:t>
            </a:r>
          </a:p>
          <a:p>
            <a:pPr algn="l">
              <a:lnSpc>
                <a:spcPts val="4050"/>
              </a:lnSpc>
            </a:pPr>
            <a:endParaRPr lang="en-US" sz="3000" b="1" spc="179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 marL="647700" lvl="1" indent="-323850" algn="l">
              <a:lnSpc>
                <a:spcPts val="4050"/>
              </a:lnSpc>
              <a:buFont typeface="Arial"/>
              <a:buChar char="•"/>
            </a:pPr>
            <a:r>
              <a:rPr lang="en-US" sz="3000" b="1" spc="179">
                <a:solidFill>
                  <a:srgbClr val="3F592F"/>
                </a:solidFill>
                <a:latin typeface="Gordita Bold"/>
                <a:ea typeface="Gordita Bold"/>
                <a:cs typeface="Gordita Bold"/>
                <a:sym typeface="Gordita Bold"/>
              </a:rPr>
              <a:t>Survey circulated to understand clinical exposure to ATI and training opportunities 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3000" b="1" spc="179">
              <a:solidFill>
                <a:srgbClr val="3F592F"/>
              </a:solidFill>
              <a:latin typeface="Gordita Bold"/>
              <a:ea typeface="Gordita Bold"/>
              <a:cs typeface="Gordita Bold"/>
              <a:sym typeface="Gordita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1222" y="764381"/>
            <a:ext cx="15068401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6999" b="1">
                <a:solidFill>
                  <a:srgbClr val="94AB6F"/>
                </a:solidFill>
                <a:latin typeface="Martel Heavy"/>
                <a:ea typeface="Martel Heavy"/>
                <a:cs typeface="Martel Heavy"/>
                <a:sym typeface="Martel Heavy"/>
              </a:rPr>
              <a:t>Survey results - 26 respondents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00" y="1148249"/>
            <a:ext cx="11962162" cy="93902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1030</Words>
  <Application>Microsoft Macintosh PowerPoint</Application>
  <PresentationFormat>Custom</PresentationFormat>
  <Paragraphs>147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Martel Bold</vt:lpstr>
      <vt:lpstr>Public Sans</vt:lpstr>
      <vt:lpstr>Gordita Bold</vt:lpstr>
      <vt:lpstr>Martel Heavy</vt:lpstr>
      <vt:lpstr>Calibri</vt:lpstr>
      <vt:lpstr>Arial</vt:lpstr>
      <vt:lpstr>Gordita</vt:lpstr>
      <vt:lpstr>Montserrat Semi-Bold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airway survey</dc:title>
  <cp:lastModifiedBy>Rhiannon Harling</cp:lastModifiedBy>
  <cp:revision>5</cp:revision>
  <dcterms:created xsi:type="dcterms:W3CDTF">2006-08-16T00:00:00Z</dcterms:created>
  <dcterms:modified xsi:type="dcterms:W3CDTF">2025-01-28T20:43:32Z</dcterms:modified>
  <dc:identifier>DAGScyMGTRE</dc:identifier>
</cp:coreProperties>
</file>